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Poppins"/>
      <p:bold r:id="rId18"/>
      <p:boldItalic r:id="rId19"/>
    </p:embeddedFont>
    <p:embeddedFont>
      <p:font typeface="Poppins Medium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Medium-regular.fntdata"/><Relationship Id="rId11" Type="http://schemas.openxmlformats.org/officeDocument/2006/relationships/slide" Target="slides/slide5.xml"/><Relationship Id="rId22" Type="http://schemas.openxmlformats.org/officeDocument/2006/relationships/font" Target="fonts/PoppinsMedium-italic.fntdata"/><Relationship Id="rId10" Type="http://schemas.openxmlformats.org/officeDocument/2006/relationships/slide" Target="slides/slide4.xml"/><Relationship Id="rId21" Type="http://schemas.openxmlformats.org/officeDocument/2006/relationships/font" Target="fonts/Poppins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PoppinsMedium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Poppins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Poppin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dcd95c5e9_2_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" name="Google Shape;54;g3ddcd95c5e9_2_2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3ddcd95c5e9_2_2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ddcd95c5e9_2_21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4" name="Google Shape;274;g3ddcd95c5e9_2_218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ddcd95c5e9_2_218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ddcd95c5e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ddcd95c5e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ddcd95c5e9_2_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g3ddcd95c5e9_2_11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3ddcd95c5e9_2_11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dcd95c5e9_2_3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g3ddcd95c5e9_2_34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3ddcd95c5e9_2_34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dcd95c5e9_2_5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Google Shape;99;g3ddcd95c5e9_2_56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ddcd95c5e9_2_56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dcd95c5e9_2_9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" name="Google Shape;138;g3ddcd95c5e9_2_90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ddcd95c5e9_2_90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dcd95c5e9_2_1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g3ddcd95c5e9_2_126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ddcd95c5e9_2_126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dcd95c5e9_2_14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g3ddcd95c5e9_2_147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ddcd95c5e9_2_147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dcd95c5e9_2_16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Google Shape;222;g3ddcd95c5e9_2_168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ddcd95c5e9_2_168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dcd95c5e9_2_19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g3ddcd95c5e9_2_195:notes"/>
          <p:cNvSpPr txBox="1"/>
          <p:nvPr>
            <p:ph idx="1" type="body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ddcd95c5e9_2_195:notes"/>
          <p:cNvSpPr txBox="1"/>
          <p:nvPr>
            <p:ph idx="12" type="sldNum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28.png"/><Relationship Id="rId5" Type="http://schemas.openxmlformats.org/officeDocument/2006/relationships/image" Target="../media/image23.png"/><Relationship Id="rId6" Type="http://schemas.openxmlformats.org/officeDocument/2006/relationships/image" Target="../media/image29.png"/><Relationship Id="rId7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16.png"/><Relationship Id="rId7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22.pn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19.png"/><Relationship Id="rId11" Type="http://schemas.openxmlformats.org/officeDocument/2006/relationships/image" Target="../media/image25.png"/><Relationship Id="rId10" Type="http://schemas.openxmlformats.org/officeDocument/2006/relationships/image" Target="../media/image26.png"/><Relationship Id="rId12" Type="http://schemas.openxmlformats.org/officeDocument/2006/relationships/image" Target="../media/image13.png"/><Relationship Id="rId9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20.png"/><Relationship Id="rId7" Type="http://schemas.openxmlformats.org/officeDocument/2006/relationships/image" Target="../media/image17.png"/><Relationship Id="rId8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21.png"/><Relationship Id="rId5" Type="http://schemas.openxmlformats.org/officeDocument/2006/relationships/image" Target="../media/image24.png"/><Relationship Id="rId6" Type="http://schemas.openxmlformats.org/officeDocument/2006/relationships/image" Target="../media/image30.png"/><Relationship Id="rId7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1121569" y="2185947"/>
            <a:ext cx="7015163" cy="9750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3300"/>
              <a:buFont typeface="Poppins"/>
              <a:buNone/>
            </a:pPr>
            <a:r>
              <a:rPr b="1" i="0" lang="en" sz="3300" u="none" cap="none" strike="noStrike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SWMHL AGM:</a:t>
            </a:r>
            <a:br>
              <a:rPr b="1" i="0" lang="en" sz="3300" u="none" cap="none" strike="noStrike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1" i="0" lang="en" sz="3300" u="none" cap="none" strike="noStrike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Season 2 Launch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5"/>
          <p:cNvSpPr/>
          <p:nvPr/>
        </p:nvSpPr>
        <p:spPr>
          <a:xfrm>
            <a:off x="1121568" y="3454633"/>
            <a:ext cx="7015163" cy="571500"/>
          </a:xfrm>
          <a:prstGeom prst="rect">
            <a:avLst/>
          </a:prstGeom>
          <a:solidFill>
            <a:srgbClr val="00BF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5"/>
          <p:cNvSpPr/>
          <p:nvPr/>
        </p:nvSpPr>
        <p:spPr>
          <a:xfrm>
            <a:off x="1121569" y="3454633"/>
            <a:ext cx="7015163" cy="571500"/>
          </a:xfrm>
          <a:prstGeom prst="rect">
            <a:avLst/>
          </a:prstGeom>
          <a:solidFill>
            <a:srgbClr val="07A1D5"/>
          </a:solidFill>
          <a:ln cap="flat" cmpd="sng" w="9525">
            <a:solidFill>
              <a:srgbClr val="06A1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36000" lIns="272150" spcFirstLastPara="1" rIns="272150" wrap="square" tIns="1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 Medium"/>
              <a:buNone/>
            </a:pPr>
            <a:r>
              <a:rPr lang="en" sz="17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“</a:t>
            </a:r>
            <a:r>
              <a:rPr lang="en" sz="17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Building on our foundation and looking toward the future”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0223" y="487972"/>
            <a:ext cx="1647282" cy="2329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7" name="Google Shape;27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4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Join us in making Season 2 even better than the first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571500" y="1057275"/>
            <a:ext cx="3857625" cy="3100388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0" name="Google Shape;28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813" y="1321594"/>
            <a:ext cx="2000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/>
          <p:nvPr/>
        </p:nvSpPr>
        <p:spPr>
          <a:xfrm>
            <a:off x="1092994" y="1271588"/>
            <a:ext cx="1089422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Font typeface="Poppins"/>
              <a:buNone/>
            </a:pPr>
            <a:r>
              <a:rPr b="1" lang="en" sz="14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Next Steps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2" name="Google Shape;28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3" y="1743075"/>
            <a:ext cx="125016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/>
          <p:nvPr/>
        </p:nvSpPr>
        <p:spPr>
          <a:xfrm>
            <a:off x="1017984" y="1743075"/>
            <a:ext cx="319682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Confirm your team's entry for Season 2 by the registration deadline.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4" name="Google Shape;28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3" y="2286000"/>
            <a:ext cx="125016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4"/>
          <p:cNvSpPr/>
          <p:nvPr/>
        </p:nvSpPr>
        <p:spPr>
          <a:xfrm>
            <a:off x="1017984" y="2286000"/>
            <a:ext cx="319682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Submit team fees (£50) to the league treasurer.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6" name="Google Shape;28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3" y="2828925"/>
            <a:ext cx="125016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4"/>
          <p:cNvSpPr/>
          <p:nvPr/>
        </p:nvSpPr>
        <p:spPr>
          <a:xfrm>
            <a:off x="1017984" y="2828925"/>
            <a:ext cx="319682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Update your squad lists and send them in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4"/>
          <p:cNvSpPr/>
          <p:nvPr/>
        </p:nvSpPr>
        <p:spPr>
          <a:xfrm>
            <a:off x="4714875" y="1057275"/>
            <a:ext cx="3857625" cy="3100388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4929188" y="1464475"/>
            <a:ext cx="3429000" cy="2286000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0" name="Google Shape;29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15088" y="200024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4"/>
          <p:cNvSpPr/>
          <p:nvPr/>
        </p:nvSpPr>
        <p:spPr>
          <a:xfrm>
            <a:off x="5729288" y="2743196"/>
            <a:ext cx="1828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Any Questions?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4"/>
          <p:cNvSpPr/>
          <p:nvPr/>
        </p:nvSpPr>
        <p:spPr>
          <a:xfrm>
            <a:off x="769125" y="3437175"/>
            <a:ext cx="36945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b="1" lang="en" sz="1050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Key Dates</a:t>
            </a:r>
            <a:endParaRPr b="1" sz="1050"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15th May 2026 - League Fees, Venues confirmed</a:t>
            </a:r>
            <a:endParaRPr sz="10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25th May 2026 - League Commences</a:t>
            </a:r>
            <a:endParaRPr sz="10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5"/>
          <p:cNvSpPr txBox="1"/>
          <p:nvPr/>
        </p:nvSpPr>
        <p:spPr>
          <a:xfrm>
            <a:off x="373925" y="1466088"/>
            <a:ext cx="4106400" cy="23088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South Wales Mix Hockey League</a:t>
            </a:r>
            <a:endParaRPr sz="2000"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Account Num: 87053335</a:t>
            </a:r>
            <a:endParaRPr sz="2000"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Sort Code: 04-00-03</a:t>
            </a:r>
            <a:endParaRPr sz="2000"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southwalesmixedhockey@gmail.com</a:t>
            </a:r>
            <a:endParaRPr>
              <a:solidFill>
                <a:srgbClr val="311B9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11B9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Website - link tbc (rebuild in process)</a:t>
            </a:r>
            <a:endParaRPr sz="1200">
              <a:solidFill>
                <a:srgbClr val="311B9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664100" y="507825"/>
            <a:ext cx="3236400" cy="6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2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Key Information</a:t>
            </a:r>
            <a:endParaRPr sz="1900"/>
          </a:p>
        </p:txBody>
      </p:sp>
      <p:sp>
        <p:nvSpPr>
          <p:cNvPr id="300" name="Google Shape;300;p25"/>
          <p:cNvSpPr txBox="1"/>
          <p:nvPr/>
        </p:nvSpPr>
        <p:spPr>
          <a:xfrm>
            <a:off x="4720500" y="2247875"/>
            <a:ext cx="4008900" cy="8202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Adam Gilchrist - Communications</a:t>
            </a:r>
            <a:endParaRPr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Email: adamgilchrist099@gmail.com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Phone number: 07510438505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1" name="Google Shape;301;p25"/>
          <p:cNvSpPr txBox="1"/>
          <p:nvPr/>
        </p:nvSpPr>
        <p:spPr>
          <a:xfrm>
            <a:off x="4720525" y="607600"/>
            <a:ext cx="4008900" cy="8202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Juan Peralta </a:t>
            </a: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- Chair</a:t>
            </a:r>
            <a:endParaRPr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Email: peralta.juan104@gmail.com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Phone number: 07948677454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2" name="Google Shape;302;p25"/>
          <p:cNvSpPr txBox="1"/>
          <p:nvPr/>
        </p:nvSpPr>
        <p:spPr>
          <a:xfrm>
            <a:off x="4720500" y="1427675"/>
            <a:ext cx="4008900" cy="8202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Jasminder Singh </a:t>
            </a: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- Secretary</a:t>
            </a:r>
            <a:endParaRPr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Email: jassbal619@gmail.com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Phone number: 07533087875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3" name="Google Shape;303;p25"/>
          <p:cNvSpPr txBox="1"/>
          <p:nvPr/>
        </p:nvSpPr>
        <p:spPr>
          <a:xfrm>
            <a:off x="4720525" y="3068075"/>
            <a:ext cx="4008900" cy="7563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Tania Harrison</a:t>
            </a: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 - Treasurer</a:t>
            </a:r>
            <a:endParaRPr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Email: thetanzania89@googlemail.com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Phone number: 07528122688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4" name="Google Shape;304;p25"/>
          <p:cNvSpPr txBox="1"/>
          <p:nvPr/>
        </p:nvSpPr>
        <p:spPr>
          <a:xfrm>
            <a:off x="4720500" y="3824375"/>
            <a:ext cx="4008900" cy="820200"/>
          </a:xfrm>
          <a:prstGeom prst="rect">
            <a:avLst/>
          </a:prstGeom>
          <a:noFill/>
          <a:ln cap="flat" cmpd="sng" w="952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Ailish James - Safeguarding</a:t>
            </a:r>
            <a:endParaRPr>
              <a:solidFill>
                <a:srgbClr val="FF6D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Email: ailishj22@gmail.com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Phone number: 07365532900</a:t>
            </a:r>
            <a:endParaRPr>
              <a:solidFill>
                <a:srgbClr val="00BF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6" name="Google Shape;6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25" y="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6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Our inaugural season proved the demand for competitive hockey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/>
          <p:nvPr/>
        </p:nvSpPr>
        <p:spPr>
          <a:xfrm>
            <a:off x="2557463" y="1135850"/>
            <a:ext cx="4029000" cy="28719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6"/>
          <p:cNvSpPr/>
          <p:nvPr/>
        </p:nvSpPr>
        <p:spPr>
          <a:xfrm>
            <a:off x="2671757" y="1235863"/>
            <a:ext cx="16914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Season 1 Highlights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6"/>
          <p:cNvSpPr/>
          <p:nvPr/>
        </p:nvSpPr>
        <p:spPr>
          <a:xfrm>
            <a:off x="2686051" y="1609123"/>
            <a:ext cx="37719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Winners:</a:t>
            </a:r>
            <a:endParaRPr sz="1050">
              <a:solidFill>
                <a:srgbClr val="4A445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Penarth A - Div 1</a:t>
            </a:r>
            <a:endParaRPr sz="10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Whitchurch B - Div 2</a:t>
            </a:r>
            <a:endParaRPr sz="10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1" name="Google Shape;71;p16"/>
          <p:cNvSpPr/>
          <p:nvPr/>
        </p:nvSpPr>
        <p:spPr>
          <a:xfrm>
            <a:off x="2686051" y="2366361"/>
            <a:ext cx="37719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Community:</a:t>
            </a:r>
            <a:endParaRPr b="1" sz="1000">
              <a:solidFill>
                <a:srgbClr val="311B9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Overwhelmingly positive feedback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6"/>
          <p:cNvSpPr/>
          <p:nvPr/>
        </p:nvSpPr>
        <p:spPr>
          <a:xfrm>
            <a:off x="2686026" y="3009248"/>
            <a:ext cx="37719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Operational Success:</a:t>
            </a:r>
            <a:r>
              <a:rPr lang="en" sz="10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1050">
              <a:solidFill>
                <a:srgbClr val="4A445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Successfully launched and completed a full tournament without major disruptions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56860" y="4366753"/>
            <a:ext cx="609767" cy="862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9" name="Google Shape;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Aligning with Hoci Cymru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428625" y="1057275"/>
            <a:ext cx="2647800" cy="32004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/>
          <p:nvPr/>
        </p:nvSpPr>
        <p:spPr>
          <a:xfrm>
            <a:off x="1466841" y="1228725"/>
            <a:ext cx="571500" cy="571500"/>
          </a:xfrm>
          <a:prstGeom prst="ellipse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" name="Google Shape;8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4003" y="1400175"/>
            <a:ext cx="25717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/>
          <p:nvPr/>
        </p:nvSpPr>
        <p:spPr>
          <a:xfrm>
            <a:off x="600075" y="1943100"/>
            <a:ext cx="23049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Affiliation Status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600075" y="2293144"/>
            <a:ext cx="23049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50"/>
              <a:buFont typeface="Poppins Medium"/>
              <a:buNone/>
            </a:pP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 are currently in the final stages of the affiliation process for the 2026 season, ensuring full recognition by Hoci Cymru.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7"/>
          <p:cNvSpPr/>
          <p:nvPr/>
        </p:nvSpPr>
        <p:spPr>
          <a:xfrm>
            <a:off x="3248006" y="1057275"/>
            <a:ext cx="2648100" cy="32004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4286222" y="1228725"/>
            <a:ext cx="571500" cy="571500"/>
          </a:xfrm>
          <a:prstGeom prst="ellipse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8" name="Google Shape;8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7672" y="1400175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/>
          <p:nvPr/>
        </p:nvSpPr>
        <p:spPr>
          <a:xfrm>
            <a:off x="3419456" y="1943100"/>
            <a:ext cx="23052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What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7"/>
          <p:cNvSpPr/>
          <p:nvPr/>
        </p:nvSpPr>
        <p:spPr>
          <a:xfrm>
            <a:off x="3419456" y="2293144"/>
            <a:ext cx="23052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50"/>
              <a:buFont typeface="Poppins Medium"/>
              <a:buNone/>
            </a:pP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ffiliation provides </a:t>
            </a:r>
            <a:r>
              <a:rPr b="1"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comprehensive insurance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Tournify platform, Veo and Hoci Cymru support (venues, promotion)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6067416" y="1057275"/>
            <a:ext cx="2647800" cy="32004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7105631" y="1228725"/>
            <a:ext cx="571500" cy="571500"/>
          </a:xfrm>
          <a:prstGeom prst="ellipse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3" name="Google Shape;9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77081" y="1400175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6238866" y="1943100"/>
            <a:ext cx="2304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Benefits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6238866" y="2293144"/>
            <a:ext cx="23049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50"/>
              <a:buFont typeface="Poppins Medium"/>
              <a:buNone/>
            </a:pPr>
            <a:r>
              <a:rPr lang="en" sz="9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Future proofing the tournament and increased safety</a:t>
            </a:r>
            <a:endParaRPr sz="9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" name="Google Shape;1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Adding a new division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571500" y="1057275"/>
            <a:ext cx="3857625" cy="3057525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5" name="Google Shape;10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" y="127248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/>
          <p:nvPr/>
        </p:nvSpPr>
        <p:spPr>
          <a:xfrm>
            <a:off x="1021556" y="1228725"/>
            <a:ext cx="1616273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Season 1 Structure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742950" y="1630561"/>
            <a:ext cx="3514725" cy="1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50"/>
              <a:buFont typeface="Poppins Medium"/>
              <a:buNone/>
            </a:pP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Two divisions for all participating teams.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4714875" y="1057275"/>
            <a:ext cx="3857625" cy="3057525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9" name="Google Shape;10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86325" y="127248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5164931" y="1228725"/>
            <a:ext cx="1728788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Season 2 Expansion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828675" y="1931114"/>
            <a:ext cx="3514725" cy="964406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935831" y="2309733"/>
            <a:ext cx="3300413" cy="286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850"/>
              <a:buFont typeface="Poppins Medium"/>
              <a:buNone/>
            </a:pP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Intended to be a mixed ability league. Upon inception became the clear “stronger” league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828675" y="3022957"/>
            <a:ext cx="3514725" cy="964406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935831" y="3130114"/>
            <a:ext cx="3300413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Division 2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935831" y="3401576"/>
            <a:ext cx="3300413" cy="433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Intended to be a mixed ability league. Upon inception became the clear “weaker” league with clubs who fielded more than one side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571500" y="4300538"/>
            <a:ext cx="1544836" cy="312539"/>
          </a:xfrm>
          <a:prstGeom prst="roundRect">
            <a:avLst>
              <a:gd fmla="val 16667" name="adj"/>
            </a:avLst>
          </a:prstGeom>
          <a:solidFill>
            <a:srgbClr val="E0F2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7" name="Google Shape;11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4375" y="4399657"/>
            <a:ext cx="1143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/>
          <p:nvPr/>
        </p:nvSpPr>
        <p:spPr>
          <a:xfrm>
            <a:off x="900113" y="4388540"/>
            <a:ext cx="1073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96B"/>
              </a:buClr>
              <a:buSzPts val="850"/>
              <a:buFont typeface="Poppins Medium"/>
              <a:buNone/>
            </a:pPr>
            <a:r>
              <a:rPr lang="en" sz="850">
                <a:solidFill>
                  <a:srgbClr val="00796B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Fairer Competition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2253853" y="4300538"/>
            <a:ext cx="1598414" cy="312539"/>
          </a:xfrm>
          <a:prstGeom prst="roundRect">
            <a:avLst>
              <a:gd fmla="val 16667" name="adj"/>
            </a:avLst>
          </a:prstGeom>
          <a:solidFill>
            <a:srgbClr val="E0F2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0" name="Google Shape;12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96728" y="4399657"/>
            <a:ext cx="1143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/>
          <p:nvPr/>
        </p:nvSpPr>
        <p:spPr>
          <a:xfrm>
            <a:off x="2582466" y="4388540"/>
            <a:ext cx="11268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96B"/>
              </a:buClr>
              <a:buSzPts val="850"/>
              <a:buFont typeface="Poppins Medium"/>
              <a:buNone/>
            </a:pPr>
            <a:r>
              <a:rPr lang="en" sz="850">
                <a:solidFill>
                  <a:srgbClr val="00796B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Increased Capacity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4886325" y="1635225"/>
            <a:ext cx="3514725" cy="708422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4993481" y="1979930"/>
            <a:ext cx="3300413" cy="286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850"/>
              <a:buFont typeface="Poppins Medium"/>
              <a:buNone/>
            </a:pP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Intended to be the premier competition. This is where everyone wants to win (</a:t>
            </a:r>
            <a:r>
              <a:rPr i="1"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and also have some fun</a:t>
            </a: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4971157" y="1729898"/>
            <a:ext cx="3300413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Division 1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4886325" y="2413942"/>
            <a:ext cx="3514725" cy="708422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4993481" y="2758647"/>
            <a:ext cx="3300413" cy="286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850"/>
              <a:buFont typeface="Poppins Medium"/>
              <a:buNone/>
            </a:pP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Intended to be the “middle ground”. A mixture of competitive games and fun social hockey.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4971157" y="2508615"/>
            <a:ext cx="330041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Division 2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4886325" y="3181461"/>
            <a:ext cx="3514725" cy="708422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4993481" y="3526166"/>
            <a:ext cx="3300413" cy="286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850"/>
              <a:buFont typeface="Poppins Medium"/>
              <a:buNone/>
            </a:pPr>
            <a:r>
              <a:rPr lang="en" sz="8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The new division. A clear league for development teams and younger sides.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4971157" y="3276134"/>
            <a:ext cx="330041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Division 3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/>
          <p:nvPr/>
        </p:nvSpPr>
        <p:spPr>
          <a:xfrm>
            <a:off x="935893" y="2016089"/>
            <a:ext cx="33003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Division 1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3989800" y="4306300"/>
            <a:ext cx="1362600" cy="342900"/>
          </a:xfrm>
          <a:prstGeom prst="roundRect">
            <a:avLst>
              <a:gd fmla="val 16667" name="adj"/>
            </a:avLst>
          </a:prstGeom>
          <a:solidFill>
            <a:srgbClr val="E0F2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4" name="Google Shape;13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56563" y="4402970"/>
            <a:ext cx="1143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/>
          <p:nvPr/>
        </p:nvSpPr>
        <p:spPr>
          <a:xfrm>
            <a:off x="4225591" y="4394710"/>
            <a:ext cx="11268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96B"/>
              </a:buClr>
              <a:buSzPts val="850"/>
              <a:buFont typeface="Poppins Medium"/>
              <a:buNone/>
            </a:pPr>
            <a:r>
              <a:rPr lang="en" sz="850">
                <a:solidFill>
                  <a:srgbClr val="00796B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More opportunities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9"/>
          <p:cNvSpPr/>
          <p:nvPr/>
        </p:nvSpPr>
        <p:spPr>
          <a:xfrm>
            <a:off x="571500" y="428625"/>
            <a:ext cx="8572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Our</a:t>
            </a: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 Committee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285750" y="1057275"/>
            <a:ext cx="2036100" cy="26568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846534" y="1271588"/>
            <a:ext cx="914400" cy="914400"/>
          </a:xfrm>
          <a:prstGeom prst="ellipse">
            <a:avLst/>
          </a:prstGeom>
          <a:solidFill>
            <a:srgbClr val="F3E5F5"/>
          </a:solidFill>
          <a:ln cap="flat" cmpd="sng" w="27425">
            <a:solidFill>
              <a:srgbClr val="FF6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5" name="Google Shape;14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16" y="1528763"/>
            <a:ext cx="300038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/>
          <p:nvPr/>
        </p:nvSpPr>
        <p:spPr>
          <a:xfrm>
            <a:off x="392906" y="2271713"/>
            <a:ext cx="1821656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Chairperson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392906" y="2543175"/>
            <a:ext cx="1821656" cy="1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6D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Juan </a:t>
            </a:r>
            <a:r>
              <a:rPr lang="en" sz="950">
                <a:solidFill>
                  <a:srgbClr val="FF6D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Peralta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9"/>
          <p:cNvSpPr/>
          <p:nvPr/>
        </p:nvSpPr>
        <p:spPr>
          <a:xfrm>
            <a:off x="535781" y="2878931"/>
            <a:ext cx="1678781" cy="150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Liaison with Hockey Wales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9"/>
          <p:cNvSpPr/>
          <p:nvPr/>
        </p:nvSpPr>
        <p:spPr>
          <a:xfrm>
            <a:off x="535780" y="3093244"/>
            <a:ext cx="1678781" cy="150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Chairing committee meetings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2464600" y="1057275"/>
            <a:ext cx="2036100" cy="26568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9"/>
          <p:cNvSpPr/>
          <p:nvPr/>
        </p:nvSpPr>
        <p:spPr>
          <a:xfrm>
            <a:off x="3025378" y="1271588"/>
            <a:ext cx="914400" cy="914400"/>
          </a:xfrm>
          <a:prstGeom prst="ellipse">
            <a:avLst/>
          </a:prstGeom>
          <a:solidFill>
            <a:srgbClr val="F3E5F5"/>
          </a:solidFill>
          <a:ln cap="flat" cmpd="sng" w="27425">
            <a:solidFill>
              <a:srgbClr val="FF6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2" name="Google Shape;15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3991" y="1528763"/>
            <a:ext cx="2571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/>
          <p:nvPr/>
        </p:nvSpPr>
        <p:spPr>
          <a:xfrm>
            <a:off x="2571750" y="2271713"/>
            <a:ext cx="1821656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Secretary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2571750" y="2543175"/>
            <a:ext cx="1821656" cy="1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6D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Jasminder Singh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2714625" y="2878930"/>
            <a:ext cx="1678781" cy="150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Meeting minutes and records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4643450" y="1057275"/>
            <a:ext cx="2036100" cy="26568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5204222" y="1271588"/>
            <a:ext cx="914400" cy="914400"/>
          </a:xfrm>
          <a:prstGeom prst="ellipse">
            <a:avLst/>
          </a:prstGeom>
          <a:solidFill>
            <a:srgbClr val="F3E5F5"/>
          </a:solidFill>
          <a:ln cap="flat" cmpd="sng" w="27425">
            <a:solidFill>
              <a:srgbClr val="FF6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8" name="Google Shape;15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2834" y="1528763"/>
            <a:ext cx="2571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/>
          <p:nvPr/>
        </p:nvSpPr>
        <p:spPr>
          <a:xfrm>
            <a:off x="4750594" y="2271713"/>
            <a:ext cx="1821656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Treasurer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4750594" y="2543175"/>
            <a:ext cx="1821656" cy="1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6D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Tania Harrison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4893469" y="2878931"/>
            <a:ext cx="1678781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Budgeting and financial reporting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4893469" y="3236119"/>
            <a:ext cx="1678781" cy="150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Fee collection and payments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4893469" y="3443288"/>
            <a:ext cx="1678781" cy="150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/>
          <p:nvPr/>
        </p:nvSpPr>
        <p:spPr>
          <a:xfrm>
            <a:off x="6822275" y="1057275"/>
            <a:ext cx="2036100" cy="26568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7383066" y="1271588"/>
            <a:ext cx="914400" cy="914400"/>
          </a:xfrm>
          <a:prstGeom prst="ellipse">
            <a:avLst/>
          </a:prstGeom>
          <a:solidFill>
            <a:srgbClr val="F3E5F5"/>
          </a:solidFill>
          <a:ln cap="flat" cmpd="sng" w="27425">
            <a:solidFill>
              <a:srgbClr val="FF6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66" name="Google Shape;16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8816" y="152876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/>
          <p:nvPr/>
        </p:nvSpPr>
        <p:spPr>
          <a:xfrm>
            <a:off x="6929438" y="2271713"/>
            <a:ext cx="1821656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Communications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9"/>
          <p:cNvSpPr/>
          <p:nvPr/>
        </p:nvSpPr>
        <p:spPr>
          <a:xfrm>
            <a:off x="6929438" y="2543175"/>
            <a:ext cx="1821656" cy="1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6D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Adam Gilchrist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7072313" y="2888050"/>
            <a:ext cx="785400" cy="1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Social Media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9"/>
          <p:cNvSpPr/>
          <p:nvPr/>
        </p:nvSpPr>
        <p:spPr>
          <a:xfrm>
            <a:off x="7072326" y="3243282"/>
            <a:ext cx="1635000" cy="2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Point of contact for admin or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  media concerns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/>
          <p:cNvSpPr/>
          <p:nvPr/>
        </p:nvSpPr>
        <p:spPr>
          <a:xfrm>
            <a:off x="2714613" y="3086144"/>
            <a:ext cx="1218300" cy="1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Poppins Medium"/>
              <a:buChar char="•"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Fixture co-ordination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285750" y="3691826"/>
            <a:ext cx="8526300" cy="10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Future Opportunities: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As we grow we will expand the offering of committee roles. More 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positions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will become 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available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where 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necessary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League Constitution will be published, post Hoci Cymru ratification and MoU </a:t>
            </a: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received</a:t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9" name="Google Shape;17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/>
          <p:nvPr/>
        </p:nvSpPr>
        <p:spPr>
          <a:xfrm>
            <a:off x="571500" y="428625"/>
            <a:ext cx="85725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Our Building Blocks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571500" y="1400175"/>
            <a:ext cx="3886200" cy="31005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2" name="Google Shape;18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813" y="1658243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0"/>
          <p:cNvSpPr/>
          <p:nvPr/>
        </p:nvSpPr>
        <p:spPr>
          <a:xfrm>
            <a:off x="1064419" y="1614488"/>
            <a:ext cx="1396603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Season 1 Reality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785813" y="2016323"/>
            <a:ext cx="3457575" cy="6429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Personal Investment:</a:t>
            </a:r>
            <a:r>
              <a:rPr lang="en" sz="10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Committee members contributed personal funds to ensure the league's successful launch.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0"/>
          <p:cNvSpPr/>
          <p:nvPr/>
        </p:nvSpPr>
        <p:spPr>
          <a:xfrm>
            <a:off x="785813" y="2830711"/>
            <a:ext cx="3457575" cy="570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Foundational Costs:</a:t>
            </a:r>
            <a:r>
              <a:rPr lang="en" sz="10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Initial expenses for venues, administration, and marketing were covered out-of-pocket.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785813" y="3645098"/>
            <a:ext cx="345757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050"/>
              <a:buFont typeface="Poppins Medium"/>
              <a:buNone/>
            </a:pP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This dedication proved the concept and built the community we have today.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4686300" y="1400175"/>
            <a:ext cx="3886200" cy="31005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8" name="Google Shape;18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00613" y="1658243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/>
          <p:nvPr/>
        </p:nvSpPr>
        <p:spPr>
          <a:xfrm>
            <a:off x="5179219" y="1614488"/>
            <a:ext cx="1839516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Future Sustainability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0"/>
          <p:cNvSpPr/>
          <p:nvPr/>
        </p:nvSpPr>
        <p:spPr>
          <a:xfrm>
            <a:off x="4900613" y="2016323"/>
            <a:ext cx="3457575" cy="6429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Self-Sustaining Model:</a:t>
            </a:r>
            <a:r>
              <a:rPr lang="en" sz="10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Transitioning to a structure where league fees cover all operational costs.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4900613" y="2830711"/>
            <a:ext cx="345757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000"/>
              <a:buFont typeface="Poppins"/>
              <a:buNone/>
            </a:pPr>
            <a:r>
              <a:rPr b="1" lang="en" sz="10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Reinvestment:</a:t>
            </a:r>
            <a:r>
              <a:rPr lang="en" sz="10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10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Every penny is reinvested into pitch bookings, official fees, and league growth.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4900613" y="3430786"/>
            <a:ext cx="3457575" cy="857250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3" name="Google Shape;19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43488" y="3845123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/>
          <p:nvPr/>
        </p:nvSpPr>
        <p:spPr>
          <a:xfrm>
            <a:off x="5322094" y="3761184"/>
            <a:ext cx="2893219" cy="339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850"/>
              <a:buFont typeface="Poppins Medium"/>
              <a:buNone/>
            </a:pPr>
            <a:r>
              <a:rPr lang="en" sz="850">
                <a:solidFill>
                  <a:srgbClr val="311B9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Ensuring the long-term continuation for hockey in Wales.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71917" y="-90946"/>
            <a:ext cx="609767" cy="862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1" name="Google Shape;20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97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eam fees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571500" y="1057275"/>
            <a:ext cx="2857500" cy="3286125"/>
          </a:xfrm>
          <a:prstGeom prst="rect">
            <a:avLst/>
          </a:prstGeom>
          <a:solidFill>
            <a:srgbClr val="07A1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571500" y="1485900"/>
            <a:ext cx="2857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4950"/>
              <a:buFont typeface="Poppins"/>
              <a:buNone/>
            </a:pPr>
            <a:r>
              <a:rPr b="1" lang="en" sz="495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£50</a:t>
            </a:r>
            <a:endParaRPr sz="4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571500" y="2243138"/>
            <a:ext cx="2857500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Poppins Medium"/>
              <a:buNone/>
            </a:pPr>
            <a:r>
              <a:rPr lang="en" sz="12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 Team / Season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571500" y="2787848"/>
            <a:ext cx="2857500" cy="1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Fixed rate for all divisions</a:t>
            </a:r>
            <a:endParaRPr sz="95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Poppins Medium"/>
              <a:buNone/>
            </a:pPr>
            <a:r>
              <a:t/>
            </a:r>
            <a:endParaRPr sz="95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16 players = £3.13 pp (for 6 league </a:t>
            </a: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games</a:t>
            </a: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)</a:t>
            </a:r>
            <a:endParaRPr sz="95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Poppins Medium"/>
              <a:buNone/>
            </a:pP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(Potential for 1-2 playoff games)</a:t>
            </a:r>
            <a:endParaRPr sz="95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07" name="Google Shape;207;p21"/>
          <p:cNvSpPr/>
          <p:nvPr/>
        </p:nvSpPr>
        <p:spPr>
          <a:xfrm>
            <a:off x="3714750" y="1057275"/>
            <a:ext cx="4857750" cy="3100388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4000500" y="1271588"/>
            <a:ext cx="4286250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400"/>
              <a:buFont typeface="Poppins"/>
              <a:buNone/>
            </a:pPr>
            <a:r>
              <a:rPr b="1" lang="en" sz="14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What's Included?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9" name="Google Shape;20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0" y="1818084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/>
          <p:nvPr/>
        </p:nvSpPr>
        <p:spPr>
          <a:xfrm>
            <a:off x="4314824" y="1815323"/>
            <a:ext cx="3176221" cy="176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150"/>
              <a:buFont typeface="Poppins Medium"/>
              <a:buNone/>
            </a:pPr>
            <a:r>
              <a:rPr lang="en" sz="11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League Finals Pitch Hire &amp; Venue Costs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1" name="Google Shape;21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0" y="2196703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/>
          <p:nvPr/>
        </p:nvSpPr>
        <p:spPr>
          <a:xfrm>
            <a:off x="4314825" y="2198187"/>
            <a:ext cx="3070027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150"/>
              <a:buFont typeface="Poppins Medium"/>
              <a:buNone/>
            </a:pPr>
            <a:r>
              <a:rPr lang="en" sz="11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League Administration &amp; Socials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3" name="Google Shape;21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0" y="2575322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1"/>
          <p:cNvSpPr/>
          <p:nvPr/>
        </p:nvSpPr>
        <p:spPr>
          <a:xfrm>
            <a:off x="4314825" y="2568023"/>
            <a:ext cx="28308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150"/>
              <a:buFont typeface="Poppins Medium"/>
              <a:buNone/>
            </a:pPr>
            <a:r>
              <a:rPr lang="en" sz="11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Emergency Money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5" name="Google Shape;21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0" y="2953941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1"/>
          <p:cNvSpPr/>
          <p:nvPr/>
        </p:nvSpPr>
        <p:spPr>
          <a:xfrm>
            <a:off x="4314825" y="2942620"/>
            <a:ext cx="2737842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150"/>
              <a:buFont typeface="Poppins Medium"/>
              <a:buNone/>
            </a:pPr>
            <a:r>
              <a:rPr lang="en" sz="11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End-of-Season Awards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/>
          <p:nvPr/>
        </p:nvSpPr>
        <p:spPr>
          <a:xfrm>
            <a:off x="4314850" y="3245085"/>
            <a:ext cx="27378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1150"/>
              <a:buFont typeface="Poppins Medium"/>
              <a:buNone/>
            </a:pPr>
            <a:r>
              <a:rPr lang="en" sz="11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Future Expansions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9" name="Google Shape;2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0" y="3260691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5" name="Google Shape;22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/>
          <p:nvPr/>
        </p:nvSpPr>
        <p:spPr>
          <a:xfrm>
            <a:off x="571500" y="428625"/>
            <a:ext cx="857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Hoci Cymru C</a:t>
            </a: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ompliance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2"/>
          <p:cNvSpPr/>
          <p:nvPr/>
        </p:nvSpPr>
        <p:spPr>
          <a:xfrm>
            <a:off x="571500" y="1057275"/>
            <a:ext cx="3886200" cy="32433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8" name="Google Shape;22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813" y="1315343"/>
            <a:ext cx="128588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2"/>
          <p:cNvSpPr/>
          <p:nvPr/>
        </p:nvSpPr>
        <p:spPr>
          <a:xfrm>
            <a:off x="1021556" y="1271588"/>
            <a:ext cx="1885950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Information Required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30" name="Google Shape;23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3" y="1701998"/>
            <a:ext cx="128588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2"/>
          <p:cNvSpPr/>
          <p:nvPr/>
        </p:nvSpPr>
        <p:spPr>
          <a:xfrm>
            <a:off x="1021556" y="1701998"/>
            <a:ext cx="3221831" cy="1565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Full Names:</a:t>
            </a:r>
            <a:r>
              <a:rPr lang="en" sz="9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As registered on Sport80</a:t>
            </a:r>
            <a:endParaRPr sz="9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i="1"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New Players use the incentives membership (£20)</a:t>
            </a:r>
            <a:endParaRPr i="1" sz="95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descr="preencoded.png" id="232" name="Google Shape;23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5813" y="2204907"/>
            <a:ext cx="128588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2"/>
          <p:cNvSpPr/>
          <p:nvPr/>
        </p:nvSpPr>
        <p:spPr>
          <a:xfrm>
            <a:off x="1021556" y="2204907"/>
            <a:ext cx="3221831" cy="1482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Sport80 / Hoci Wales Membership Number: </a:t>
            </a:r>
            <a:r>
              <a:rPr lang="en" sz="9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Same as the indoor/cup match squads</a:t>
            </a:r>
            <a:endParaRPr sz="9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preencoded.png" id="234" name="Google Shape;23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813" y="2707816"/>
            <a:ext cx="128588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2"/>
          <p:cNvSpPr/>
          <p:nvPr/>
        </p:nvSpPr>
        <p:spPr>
          <a:xfrm>
            <a:off x="1021556" y="2707816"/>
            <a:ext cx="3221831" cy="1482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Date of Birth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785813" y="3210725"/>
            <a:ext cx="3457575" cy="857250"/>
          </a:xfrm>
          <a:prstGeom prst="rect">
            <a:avLst/>
          </a:prstGeom>
          <a:solidFill>
            <a:srgbClr val="F3E5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2"/>
          <p:cNvSpPr/>
          <p:nvPr/>
        </p:nvSpPr>
        <p:spPr>
          <a:xfrm>
            <a:off x="928688" y="3467900"/>
            <a:ext cx="3171825" cy="339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850"/>
              <a:buFont typeface="Poppins Medium"/>
              <a:buNone/>
            </a:pPr>
            <a:r>
              <a:rPr lang="en" sz="8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Ensures all players are covered by Hockey Wales insurance during league matches.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4686300" y="1057275"/>
            <a:ext cx="3886200" cy="32433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39" name="Google Shape;239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00613" y="1315343"/>
            <a:ext cx="150019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2"/>
          <p:cNvSpPr/>
          <p:nvPr/>
        </p:nvSpPr>
        <p:spPr>
          <a:xfrm>
            <a:off x="5157788" y="1271588"/>
            <a:ext cx="1934170" cy="25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200"/>
              <a:buFont typeface="Poppins"/>
              <a:buNone/>
            </a:pPr>
            <a:r>
              <a:rPr b="1" lang="en" sz="12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Deadlines &amp; Flexibility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1" name="Google Shape;241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00613" y="1701998"/>
            <a:ext cx="128588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2"/>
          <p:cNvSpPr/>
          <p:nvPr/>
        </p:nvSpPr>
        <p:spPr>
          <a:xfrm>
            <a:off x="5136356" y="1701998"/>
            <a:ext cx="3221831" cy="320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Submission Deadline:</a:t>
            </a:r>
            <a:r>
              <a:rPr lang="en" sz="9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All initial 30-man squad lists must be submitted by 15th May 2026.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3" name="Google Shape;243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900613" y="2204907"/>
            <a:ext cx="160734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2"/>
          <p:cNvSpPr/>
          <p:nvPr/>
        </p:nvSpPr>
        <p:spPr>
          <a:xfrm>
            <a:off x="5168503" y="2204907"/>
            <a:ext cx="3189684" cy="540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Mid-Season Additions:</a:t>
            </a:r>
            <a:r>
              <a:rPr lang="en" sz="9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New players can be added with 48 hours notice prior to their first game (provided all memberships are compliant)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5" name="Google Shape;245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16206" y="2797907"/>
            <a:ext cx="128588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/>
          <p:nvPr/>
        </p:nvSpPr>
        <p:spPr>
          <a:xfrm>
            <a:off x="5152492" y="2811132"/>
            <a:ext cx="32217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900"/>
              <a:buFont typeface="Poppins"/>
              <a:buNone/>
            </a:pPr>
            <a:r>
              <a:rPr b="1" lang="en" sz="9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Fair Play:</a:t>
            </a:r>
            <a:r>
              <a:rPr lang="en" sz="95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5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Players may only be registered to one team within the league structure.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2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3" name="Google Shape;2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3"/>
          <p:cNvSpPr/>
          <p:nvPr/>
        </p:nvSpPr>
        <p:spPr>
          <a:xfrm>
            <a:off x="571500" y="428625"/>
            <a:ext cx="8572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600"/>
              <a:buFont typeface="Poppins"/>
              <a:buNone/>
            </a:pPr>
            <a:r>
              <a:rPr b="1" lang="en" sz="16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Socials &amp; Safeguarding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3"/>
          <p:cNvSpPr/>
          <p:nvPr/>
        </p:nvSpPr>
        <p:spPr>
          <a:xfrm>
            <a:off x="428625" y="1400175"/>
            <a:ext cx="2647800" cy="35505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6" name="Google Shape;25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614488"/>
            <a:ext cx="2362181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/>
          <p:nvPr/>
        </p:nvSpPr>
        <p:spPr>
          <a:xfrm>
            <a:off x="571500" y="2243138"/>
            <a:ext cx="2362181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Photography &amp; Video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/>
          <p:nvPr/>
        </p:nvSpPr>
        <p:spPr>
          <a:xfrm>
            <a:off x="571500" y="2621756"/>
            <a:ext cx="2362181" cy="546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00"/>
              <a:buFont typeface="Poppins Medium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Capturing high-quality match action to promote the league and celebrate team achievements.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3"/>
          <p:cNvSpPr/>
          <p:nvPr/>
        </p:nvSpPr>
        <p:spPr>
          <a:xfrm>
            <a:off x="571500" y="3282553"/>
            <a:ext cx="2362181" cy="546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00"/>
              <a:buFont typeface="Poppins Medium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Designated league photographers will be present at  fixtures throughout the season.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3"/>
          <p:cNvSpPr/>
          <p:nvPr/>
        </p:nvSpPr>
        <p:spPr>
          <a:xfrm>
            <a:off x="3248000" y="1400175"/>
            <a:ext cx="2648100" cy="35505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1" name="Google Shape;26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90881" y="1614488"/>
            <a:ext cx="2362209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3"/>
          <p:cNvSpPr/>
          <p:nvPr/>
        </p:nvSpPr>
        <p:spPr>
          <a:xfrm>
            <a:off x="3390881" y="2243138"/>
            <a:ext cx="2362209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Consent Process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3"/>
          <p:cNvSpPr/>
          <p:nvPr/>
        </p:nvSpPr>
        <p:spPr>
          <a:xfrm>
            <a:off x="3390881" y="2621756"/>
            <a:ext cx="2362209" cy="322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rPr b="1" lang="en" sz="850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Opt-In:</a:t>
            </a:r>
            <a:r>
              <a:rPr lang="en" sz="90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Consent is assumed via the  registration process on Sport80 (same as Hoci Cymru)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3390875" y="3282547"/>
            <a:ext cx="2362200" cy="10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rPr b="1" lang="en" sz="850">
                <a:solidFill>
                  <a:srgbClr val="00BFA5"/>
                </a:solidFill>
                <a:latin typeface="Poppins"/>
                <a:ea typeface="Poppins"/>
                <a:cs typeface="Poppins"/>
                <a:sym typeface="Poppins"/>
              </a:rPr>
              <a:t>Withdrawal:</a:t>
            </a:r>
            <a:r>
              <a:rPr lang="en" sz="900">
                <a:solidFill>
                  <a:srgbClr val="4A445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Players or parents can withdraw consent at any time by contacting the league or photographer at the pitch. </a:t>
            </a: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Anybody has the right to request access to their images or demand their deletion ("right to be forgotten")</a:t>
            </a: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BFA5"/>
              </a:buClr>
              <a:buSzPts val="850"/>
              <a:buFont typeface="Poppins"/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6067425" y="1400175"/>
            <a:ext cx="2647800" cy="3550500"/>
          </a:xfrm>
          <a:prstGeom prst="rect">
            <a:avLst/>
          </a:prstGeom>
          <a:solidFill>
            <a:srgbClr val="FFFFFF"/>
          </a:solidFill>
          <a:ln cap="flat" cmpd="sng" w="18275">
            <a:solidFill>
              <a:srgbClr val="00BF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6" name="Google Shape;266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291" y="1614488"/>
            <a:ext cx="2362181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3"/>
          <p:cNvSpPr/>
          <p:nvPr/>
        </p:nvSpPr>
        <p:spPr>
          <a:xfrm>
            <a:off x="6210291" y="2243138"/>
            <a:ext cx="2362181" cy="235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11B92"/>
              </a:buClr>
              <a:buSzPts val="1100"/>
              <a:buFont typeface="Poppins"/>
              <a:buNone/>
            </a:pPr>
            <a:r>
              <a:rPr b="1" lang="en" sz="1100">
                <a:solidFill>
                  <a:srgbClr val="311B92"/>
                </a:solidFill>
                <a:latin typeface="Poppins"/>
                <a:ea typeface="Poppins"/>
                <a:cs typeface="Poppins"/>
                <a:sym typeface="Poppins"/>
              </a:rPr>
              <a:t>Usage &amp; Safety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3"/>
          <p:cNvSpPr/>
          <p:nvPr/>
        </p:nvSpPr>
        <p:spPr>
          <a:xfrm>
            <a:off x="6210291" y="2621756"/>
            <a:ext cx="2362181" cy="322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00"/>
              <a:buFont typeface="Poppins Medium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Images are used exclusively for league social media, advertising and Hoci Cymru reporting.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3"/>
          <p:cNvSpPr/>
          <p:nvPr/>
        </p:nvSpPr>
        <p:spPr>
          <a:xfrm>
            <a:off x="6210291" y="3282553"/>
            <a:ext cx="2362181" cy="546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00"/>
              <a:buFont typeface="Poppins Medium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All </a:t>
            </a: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digital</a:t>
            </a: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photos will be stored on a secured, password protected device. All photographers will sign an agreement that that is what they will do with these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15646" y="0"/>
            <a:ext cx="609767" cy="86247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3"/>
          <p:cNvSpPr/>
          <p:nvPr/>
        </p:nvSpPr>
        <p:spPr>
          <a:xfrm>
            <a:off x="571499" y="3879057"/>
            <a:ext cx="2362181" cy="4889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A4453"/>
              </a:buClr>
              <a:buSzPts val="900"/>
              <a:buFont typeface="Poppins Medium"/>
              <a:buNone/>
            </a:pPr>
            <a:r>
              <a:rPr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Encourage all teams to collab and engage with the league media. Create some TikToks, tag us! </a:t>
            </a:r>
            <a:r>
              <a:rPr b="1" lang="en" sz="900">
                <a:solidFill>
                  <a:srgbClr val="FF6D00"/>
                </a:solidFill>
                <a:latin typeface="Poppins"/>
                <a:ea typeface="Poppins"/>
                <a:cs typeface="Poppins"/>
                <a:sym typeface="Poppins"/>
              </a:rPr>
              <a:t>#SWMHL</a:t>
            </a:r>
            <a:endParaRPr b="1" sz="900">
              <a:solidFill>
                <a:srgbClr val="FF6D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